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media/image1.jpeg" ContentType="image/jpeg"/>
  <Override PartName="/ppt/media/image9.jpeg" ContentType="image/jpeg"/>
  <Override PartName="/ppt/media/image2.jpeg" ContentType="image/jpeg"/>
  <Override PartName="/ppt/media/image3.jpeg" ContentType="image/jpeg"/>
  <Override PartName="/ppt/media/image5.png" ContentType="image/png"/>
  <Override PartName="/ppt/media/image4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it-IT" sz="6000" spc="-1" strike="noStrike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44DFC55-8E78-4402-A629-46113B1011CA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08/04/20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57865A4-AD01-42BC-ACEF-8BDF1822F3D4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Fare clic per modificare gli stili del testo dello schema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Terzo livello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Quinto livello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3DD52B7-1D03-4BEA-A586-117F3163E86C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08/04/20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70A32DD-5C5A-471F-8DB1-460853ECF1E4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it-IT" sz="9600" spc="-1" strike="noStrike">
                <a:solidFill>
                  <a:srgbClr val="ff0000"/>
                </a:solidFill>
                <a:latin typeface="Calibri Light"/>
              </a:rPr>
              <a:t>Le azioni</a:t>
            </a:r>
            <a:endParaRPr b="0" lang="it-IT" sz="9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031400" y="3744360"/>
            <a:ext cx="9636480" cy="1677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4800" spc="-1" strike="noStrike">
                <a:solidFill>
                  <a:srgbClr val="000000"/>
                </a:solidFill>
                <a:latin typeface="Calibri"/>
              </a:rPr>
              <a:t>Le azioni sono </a:t>
            </a:r>
            <a:r>
              <a:rPr b="0" lang="it-IT" sz="4800" spc="-1" strike="noStrike">
                <a:solidFill>
                  <a:srgbClr val="00b050"/>
                </a:solidFill>
                <a:latin typeface="Calibri"/>
              </a:rPr>
              <a:t>i VERBI </a:t>
            </a:r>
            <a:r>
              <a:rPr b="0" lang="it-IT" sz="4800" spc="-1" strike="noStrike">
                <a:solidFill>
                  <a:srgbClr val="000000"/>
                </a:solidFill>
                <a:latin typeface="Calibri"/>
              </a:rPr>
              <a:t>e indicano COSA FANNO  una persona, un animale o una cosa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5178240" y="2517840"/>
            <a:ext cx="1828440" cy="182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776160" y="17218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TUTTE   QUESTE   </a:t>
            </a:r>
            <a:r>
              <a:rPr b="0" lang="it-IT" sz="3600" spc="-1" strike="noStrike">
                <a:solidFill>
                  <a:srgbClr val="ff0000"/>
                </a:solidFill>
                <a:latin typeface="Arial"/>
              </a:rPr>
              <a:t>AZIONI  </a:t>
            </a: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IN  ITALIANO SONO CHIAMATE  </a:t>
            </a:r>
            <a:r>
              <a:rPr b="0" lang="it-IT" sz="3600" spc="-1" strike="noStrike">
                <a:solidFill>
                  <a:srgbClr val="00b050"/>
                </a:solidFill>
                <a:latin typeface="Arial"/>
              </a:rPr>
              <a:t>VERBI</a:t>
            </a: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it-IT" sz="4000" spc="-1" strike="noStrike">
                <a:solidFill>
                  <a:srgbClr val="00b0f0"/>
                </a:solidFill>
                <a:latin typeface="Arial"/>
              </a:rPr>
              <a:t>I  VERBI ESPRIMONO CIO’ CHE UNA PERSONA, UN ANIMALE O UNA COSA FANNO E CI PERMETTONO DI CAPIRE QUANDO E’ AVVENUTA  L’AZIONE.</a:t>
            </a:r>
            <a:endParaRPr b="0" lang="it-IT" sz="4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I  </a:t>
            </a:r>
            <a:r>
              <a:rPr b="0" lang="it-IT" sz="4400" spc="-1" strike="noStrike">
                <a:solidFill>
                  <a:srgbClr val="ff0000"/>
                </a:solidFill>
                <a:latin typeface="Calibri Light"/>
              </a:rPr>
              <a:t>TEMPI DEI  VERBI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38080" y="2266200"/>
            <a:ext cx="10515240" cy="3910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IO  </a:t>
            </a:r>
            <a:r>
              <a:rPr b="0" lang="it-IT" sz="3600" spc="-1" strike="noStrike">
                <a:solidFill>
                  <a:srgbClr val="ff0000"/>
                </a:solidFill>
                <a:latin typeface="Arial"/>
              </a:rPr>
              <a:t>LEGGO</a:t>
            </a: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 UN  LIBRO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QUANDO? </a:t>
            </a:r>
            <a:r>
              <a:rPr b="0" lang="it-IT" sz="3600" spc="-1" strike="noStrike">
                <a:solidFill>
                  <a:srgbClr val="00b0f0"/>
                </a:solidFill>
                <a:latin typeface="Arial"/>
              </a:rPr>
              <a:t>ORA, ADESSO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2" name="Immagine 3" descr=""/>
          <p:cNvPicPr/>
          <p:nvPr/>
        </p:nvPicPr>
        <p:blipFill>
          <a:blip r:embed="rId1"/>
          <a:stretch/>
        </p:blipFill>
        <p:spPr>
          <a:xfrm>
            <a:off x="1333080" y="2570760"/>
            <a:ext cx="1708200" cy="2578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-2824560" y="2102040"/>
            <a:ext cx="14178240" cy="4390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200400">
              <a:lnSpc>
                <a:spcPct val="90000"/>
              </a:lnSpc>
              <a:spcBef>
                <a:spcPts val="499"/>
              </a:spcBef>
            </a:pPr>
            <a:r>
              <a:rPr b="0" lang="it-IT" sz="6000" spc="-1" strike="noStrike">
                <a:solidFill>
                  <a:srgbClr val="000000"/>
                </a:solidFill>
                <a:latin typeface="Arial"/>
              </a:rPr>
              <a:t>IN  QUESTO   CASO  SI  DICE  CHE IL VERBO E’ ESPRESSO 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  <a:p>
            <a:pPr marL="3200400">
              <a:lnSpc>
                <a:spcPct val="90000"/>
              </a:lnSpc>
              <a:spcBef>
                <a:spcPts val="499"/>
              </a:spcBef>
            </a:pPr>
            <a:r>
              <a:rPr b="0" lang="it-IT" sz="6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it-IT" sz="6000" spc="-1" strike="noStrike">
                <a:solidFill>
                  <a:srgbClr val="000000"/>
                </a:solidFill>
                <a:latin typeface="Arial"/>
              </a:rPr>
              <a:t>AL  </a:t>
            </a:r>
            <a:r>
              <a:rPr b="0" lang="it-IT" sz="6000" spc="-1" strike="noStrike">
                <a:solidFill>
                  <a:srgbClr val="ff0000"/>
                </a:solidFill>
                <a:latin typeface="Arial"/>
              </a:rPr>
              <a:t>TEMPO  PRESENTE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Arial"/>
              </a:rPr>
              <a:t>MARCO  </a:t>
            </a:r>
            <a:r>
              <a:rPr b="0" lang="it-IT" sz="4400" spc="-1" strike="noStrike">
                <a:solidFill>
                  <a:srgbClr val="ff0000"/>
                </a:solidFill>
                <a:latin typeface="Arial"/>
              </a:rPr>
              <a:t>NUOTAVA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QUANDO ? </a:t>
            </a:r>
            <a:r>
              <a:rPr b="0" lang="it-IT" sz="3600" spc="-1" strike="noStrike">
                <a:solidFill>
                  <a:srgbClr val="00b0f0"/>
                </a:solidFill>
                <a:latin typeface="Arial"/>
              </a:rPr>
              <a:t>IERI, L’ESTATE SCORSA…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IL  VERBO  E’ ESPRESSO  AL  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ff0000"/>
                </a:solidFill>
                <a:latin typeface="Arial"/>
              </a:rPr>
              <a:t>TEMPO  PASSATO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7" name="Immagine 3" descr=""/>
          <p:cNvPicPr/>
          <p:nvPr/>
        </p:nvPicPr>
        <p:blipFill>
          <a:blip r:embed="rId1"/>
          <a:stretch/>
        </p:blipFill>
        <p:spPr>
          <a:xfrm>
            <a:off x="4236840" y="1871640"/>
            <a:ext cx="5545800" cy="2338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LE RONDINI </a:t>
            </a:r>
            <a:r>
              <a:rPr b="0" lang="it-IT" sz="3600" spc="-1" strike="noStrike">
                <a:solidFill>
                  <a:srgbClr val="ff0000"/>
                </a:solidFill>
                <a:latin typeface="Arial"/>
              </a:rPr>
              <a:t> TORNERANNO</a:t>
            </a: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QUANDO?  </a:t>
            </a:r>
            <a:r>
              <a:rPr b="0" lang="it-IT" sz="3600" spc="-1" strike="noStrike">
                <a:solidFill>
                  <a:srgbClr val="00b0f0"/>
                </a:solidFill>
                <a:latin typeface="Arial"/>
              </a:rPr>
              <a:t>IN PRIMAVERA..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IL VERBO E’ ESPRESSO AL </a:t>
            </a:r>
            <a:r>
              <a:rPr b="0" lang="it-IT" sz="3600" spc="-1" strike="noStrike">
                <a:solidFill>
                  <a:srgbClr val="ff0000"/>
                </a:solidFill>
                <a:latin typeface="Arial"/>
              </a:rPr>
              <a:t>TEMPO FUTURO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0" name="Immagine 3" descr=""/>
          <p:cNvPicPr/>
          <p:nvPr/>
        </p:nvPicPr>
        <p:blipFill>
          <a:blip r:embed="rId1"/>
          <a:stretch/>
        </p:blipFill>
        <p:spPr>
          <a:xfrm>
            <a:off x="7751520" y="2472120"/>
            <a:ext cx="3842640" cy="2161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838080" y="1937880"/>
            <a:ext cx="10515240" cy="4238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SE  IO  SCRIVO: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«DOMANI  </a:t>
            </a:r>
            <a:r>
              <a:rPr b="0" lang="it-IT" sz="3600" spc="-1" strike="noStrike">
                <a:solidFill>
                  <a:srgbClr val="ff0000"/>
                </a:solidFill>
                <a:latin typeface="Arial"/>
              </a:rPr>
              <a:t>MANGERO’</a:t>
            </a: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 LA  PIZZA»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QUAL E’ LA PAROLA CHE INDICA L’AZIONE?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3" name="Immagine 3" descr=""/>
          <p:cNvPicPr/>
          <p:nvPr/>
        </p:nvPicPr>
        <p:blipFill>
          <a:blip r:embed="rId1"/>
          <a:stretch/>
        </p:blipFill>
        <p:spPr>
          <a:xfrm>
            <a:off x="8375400" y="2899080"/>
            <a:ext cx="2463120" cy="2024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4400" spc="-1" strike="noStrike">
                <a:solidFill>
                  <a:srgbClr val="ff0000"/>
                </a:solidFill>
                <a:latin typeface="Calibri Light"/>
              </a:rPr>
              <a:t>MANGERO’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133640" y="1690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QUESTA  PAROLA  MI  FA  CAPIRE  CHE 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IO  FARO’ L’ AZIONE DI  MANGIARE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QUANDO?  </a:t>
            </a:r>
            <a:r>
              <a:rPr b="0" lang="it-IT" sz="3600" spc="-1" strike="noStrike">
                <a:solidFill>
                  <a:srgbClr val="00b0f0"/>
                </a:solidFill>
                <a:latin typeface="Arial"/>
              </a:rPr>
              <a:t>DOMANI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L’AZIONE, IL VERBO, E’ ESPRESSO AL 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ff0000"/>
                </a:solidFill>
                <a:latin typeface="Arial"/>
              </a:rPr>
              <a:t>TEMPO FUTURO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SE INVECE SCRIVO: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«</a:t>
            </a:r>
            <a:r>
              <a:rPr b="0" lang="it-IT" sz="3600" spc="-1" strike="noStrike">
                <a:solidFill>
                  <a:srgbClr val="ff0000"/>
                </a:solidFill>
                <a:latin typeface="Arial"/>
              </a:rPr>
              <a:t>GUARDO  </a:t>
            </a: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LA  TELEVISIONE»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QUAL E’ LA PAROLA CHE INDICA L’AZIONE?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8" name="Immagine 3" descr=""/>
          <p:cNvPicPr/>
          <p:nvPr/>
        </p:nvPicPr>
        <p:blipFill>
          <a:blip r:embed="rId1"/>
          <a:stretch/>
        </p:blipFill>
        <p:spPr>
          <a:xfrm>
            <a:off x="7648200" y="2800800"/>
            <a:ext cx="3440520" cy="2059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4400" spc="-1" strike="noStrike">
                <a:solidFill>
                  <a:srgbClr val="ff0000"/>
                </a:solidFill>
                <a:latin typeface="Arial"/>
              </a:rPr>
              <a:t>GUARDO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</a:rPr>
              <a:t>QUESTA PAROLA MI FA CAPIRE CHE IO STO FACENDO L’AZIONE DI GUARDARE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</a:rPr>
              <a:t>QUANDO? </a:t>
            </a:r>
            <a:r>
              <a:rPr b="0" lang="it-IT" sz="3200" spc="-1" strike="noStrike">
                <a:solidFill>
                  <a:srgbClr val="00b0f0"/>
                </a:solidFill>
                <a:latin typeface="Arial"/>
              </a:rPr>
              <a:t>ADESSO, ORA, IN QUESTO MOMENTO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</a:rPr>
              <a:t>L’AZIONE E’ ESPRESSA  AL </a:t>
            </a:r>
            <a:r>
              <a:rPr b="0" lang="it-IT" sz="3200" spc="-1" strike="noStrike">
                <a:solidFill>
                  <a:srgbClr val="ff0000"/>
                </a:solidFill>
                <a:latin typeface="Arial"/>
              </a:rPr>
              <a:t>TEMPO PRESENTE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SE INFINE SCRIVO: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« MARIA  CANTAVA  BENE»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QUAL  E’ LA PAROLA CHE INDICA L’AZIONE?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3" name="Immagine 3" descr=""/>
          <p:cNvPicPr/>
          <p:nvPr/>
        </p:nvPicPr>
        <p:blipFill>
          <a:blip r:embed="rId1"/>
          <a:stretch/>
        </p:blipFill>
        <p:spPr>
          <a:xfrm>
            <a:off x="7248600" y="1592640"/>
            <a:ext cx="3672360" cy="3672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it-IT" sz="6000" spc="-1" strike="noStrike">
                <a:solidFill>
                  <a:srgbClr val="000000"/>
                </a:solidFill>
                <a:latin typeface="Calibri Light"/>
              </a:rPr>
              <a:t>IL  GATTO  </a:t>
            </a:r>
            <a:r>
              <a:rPr b="0" lang="it-IT" sz="6000" spc="-1" strike="noStrike">
                <a:solidFill>
                  <a:srgbClr val="ff0000"/>
                </a:solidFill>
                <a:latin typeface="Calibri Light"/>
              </a:rPr>
              <a:t>DORME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6" name="Immagine 3" descr=""/>
          <p:cNvPicPr/>
          <p:nvPr/>
        </p:nvPicPr>
        <p:blipFill>
          <a:blip r:embed="rId1"/>
          <a:stretch/>
        </p:blipFill>
        <p:spPr>
          <a:xfrm>
            <a:off x="3235320" y="1825560"/>
            <a:ext cx="4908240" cy="3844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4400" spc="-1" strike="noStrike">
                <a:solidFill>
                  <a:srgbClr val="ff0000"/>
                </a:solidFill>
                <a:latin typeface="Arial"/>
              </a:rPr>
              <a:t>CANTAVA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QUESTA PAROLA MI FA CAPIRE CHE  MARIA  FACEVA  L’AZIONE  DI CANTARE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QUANDO?</a:t>
            </a:r>
            <a:r>
              <a:rPr b="0" lang="it-IT" sz="3600" spc="-1" strike="noStrike">
                <a:solidFill>
                  <a:srgbClr val="00b0f0"/>
                </a:solidFill>
                <a:latin typeface="Arial"/>
              </a:rPr>
              <a:t> L’ANNO SCORSO, IERI,IN UN TEMPO PASSATO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L’AZIONE E’ ESPRESSA </a:t>
            </a:r>
            <a:r>
              <a:rPr b="0" lang="it-IT" sz="3600" spc="-1" strike="noStrike">
                <a:solidFill>
                  <a:srgbClr val="ff0000"/>
                </a:solidFill>
                <a:latin typeface="Arial"/>
              </a:rPr>
              <a:t>AL TEMPO PASSATO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SPERO CHE SIA TUTTO CHIARO!!!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TANTI BACIONI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CON AFFETTO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3600" spc="-1" strike="noStrike">
                <a:solidFill>
                  <a:srgbClr val="000000"/>
                </a:solidFill>
                <a:latin typeface="Arial"/>
              </a:rPr>
              <a:t>MAESTRA DANIELA</a:t>
            </a: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it-IT" sz="3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8" name="Immagine 3" descr=""/>
          <p:cNvPicPr/>
          <p:nvPr/>
        </p:nvPicPr>
        <p:blipFill>
          <a:blip r:embed="rId1"/>
          <a:stretch/>
        </p:blipFill>
        <p:spPr>
          <a:xfrm>
            <a:off x="8250120" y="3144960"/>
            <a:ext cx="2464920" cy="3347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it-IT" sz="6000" spc="-1" strike="noStrike">
                <a:solidFill>
                  <a:srgbClr val="000000"/>
                </a:solidFill>
                <a:latin typeface="Calibri Light"/>
              </a:rPr>
              <a:t>I  BAMBINI  </a:t>
            </a:r>
            <a:r>
              <a:rPr b="0" lang="it-IT" sz="6000" spc="-1" strike="noStrike">
                <a:solidFill>
                  <a:srgbClr val="ff0000"/>
                </a:solidFill>
                <a:latin typeface="Calibri Light"/>
              </a:rPr>
              <a:t>GIOCANO</a:t>
            </a:r>
            <a:endParaRPr b="0" lang="it-IT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Immagine 3" descr=""/>
          <p:cNvPicPr/>
          <p:nvPr/>
        </p:nvPicPr>
        <p:blipFill>
          <a:blip r:embed="rId1"/>
          <a:stretch/>
        </p:blipFill>
        <p:spPr>
          <a:xfrm>
            <a:off x="3518640" y="1806480"/>
            <a:ext cx="4199760" cy="4199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IL  FIORE </a:t>
            </a:r>
            <a:r>
              <a:rPr b="0" lang="it-IT" sz="4400" spc="-1" strike="noStrike">
                <a:solidFill>
                  <a:srgbClr val="ff0000"/>
                </a:solidFill>
                <a:latin typeface="Calibri Light"/>
              </a:rPr>
              <a:t>SBOCCIA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2" name="Immagine 3" descr=""/>
          <p:cNvPicPr/>
          <p:nvPr/>
        </p:nvPicPr>
        <p:blipFill>
          <a:blip r:embed="rId1"/>
          <a:stretch/>
        </p:blipFill>
        <p:spPr>
          <a:xfrm>
            <a:off x="3196800" y="1899360"/>
            <a:ext cx="4619880" cy="4106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QUALI   AZIONI  PUO’  FARE   UN   TOPO ?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5" name="Immagine 3" descr=""/>
          <p:cNvPicPr/>
          <p:nvPr/>
        </p:nvPicPr>
        <p:blipFill>
          <a:blip r:embed="rId1"/>
          <a:stretch/>
        </p:blipFill>
        <p:spPr>
          <a:xfrm>
            <a:off x="3003480" y="1823400"/>
            <a:ext cx="5076000" cy="4350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PUO’  </a:t>
            </a:r>
            <a:r>
              <a:rPr b="0" lang="it-IT" sz="4400" spc="-1" strike="noStrike">
                <a:solidFill>
                  <a:srgbClr val="ff0000"/>
                </a:solidFill>
                <a:latin typeface="Calibri Light"/>
              </a:rPr>
              <a:t>ROSICCHIARE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8" name="Immagine 4" descr=""/>
          <p:cNvPicPr/>
          <p:nvPr/>
        </p:nvPicPr>
        <p:blipFill>
          <a:blip r:embed="rId1"/>
          <a:stretch/>
        </p:blipFill>
        <p:spPr>
          <a:xfrm>
            <a:off x="3234960" y="1825560"/>
            <a:ext cx="5721840" cy="4350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PUO’ </a:t>
            </a:r>
            <a:r>
              <a:rPr b="0" lang="it-IT" sz="4400" spc="-1" strike="noStrike">
                <a:solidFill>
                  <a:srgbClr val="ff0000"/>
                </a:solidFill>
                <a:latin typeface="Calibri Light"/>
              </a:rPr>
              <a:t>DORMIRE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1" name="Immagine 3" descr=""/>
          <p:cNvPicPr/>
          <p:nvPr/>
        </p:nvPicPr>
        <p:blipFill>
          <a:blip r:embed="rId1"/>
          <a:stretch/>
        </p:blipFill>
        <p:spPr>
          <a:xfrm>
            <a:off x="3075120" y="1990800"/>
            <a:ext cx="6041880" cy="4020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PUO’  </a:t>
            </a:r>
            <a:r>
              <a:rPr b="0" lang="it-IT" sz="4400" spc="-1" strike="noStrike">
                <a:solidFill>
                  <a:srgbClr val="ff0000"/>
                </a:solidFill>
                <a:latin typeface="Calibri Light"/>
              </a:rPr>
              <a:t>CORRERE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4" name="Immagine 3" descr=""/>
          <p:cNvPicPr/>
          <p:nvPr/>
        </p:nvPicPr>
        <p:blipFill>
          <a:blip r:embed="rId1"/>
          <a:stretch/>
        </p:blipFill>
        <p:spPr>
          <a:xfrm>
            <a:off x="2791800" y="1825560"/>
            <a:ext cx="5863320" cy="3973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PUO’  </a:t>
            </a:r>
            <a:r>
              <a:rPr b="0" lang="it-IT" sz="4400" spc="-1" strike="noStrike">
                <a:solidFill>
                  <a:srgbClr val="ff0000"/>
                </a:solidFill>
                <a:latin typeface="Calibri Light"/>
              </a:rPr>
              <a:t>BALLARE</a:t>
            </a:r>
            <a:r>
              <a:rPr b="0" lang="it-IT" sz="4400" spc="-1" strike="noStrike">
                <a:solidFill>
                  <a:srgbClr val="000000"/>
                </a:solidFill>
                <a:latin typeface="Calibri Light"/>
              </a:rPr>
              <a:t>!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7" name="Immagine 3" descr=""/>
          <p:cNvPicPr/>
          <p:nvPr/>
        </p:nvPicPr>
        <p:blipFill>
          <a:blip r:embed="rId1"/>
          <a:stretch/>
        </p:blipFill>
        <p:spPr>
          <a:xfrm>
            <a:off x="2397600" y="1690560"/>
            <a:ext cx="6702480" cy="4460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LibreOffice/6.4.0.3$Windows_X86_64 LibreOffice_project/b0a288ab3d2d4774cb44b62f04d5d28733ac6df8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it-IT</dc:language>
  <cp:lastModifiedBy/>
  <cp:revision>0</cp:revision>
  <dc:subject/>
  <dc:title/>
</cp:coreProperties>
</file>