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media/image1.jpeg" ContentType="image/jpeg"/>
  <Override PartName="/ppt/media/image9.jpeg" ContentType="image/jpeg"/>
  <Override PartName="/ppt/media/image2.jpeg" ContentType="image/jpeg"/>
  <Override PartName="/ppt/media/image3.jpeg" ContentType="image/jpeg"/>
  <Override PartName="/ppt/media/image5.png" ContentType="image/png"/>
  <Override PartName="/ppt/media/image4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10.jpeg" ContentType="image/jpeg"/>
  <Override PartName="/ppt/media/image11.jpeg" ContentType="image/jpeg"/>
  <Override PartName="/ppt/media/image12.jpeg" ContentType="image/jpeg"/>
  <Override PartName="/ppt/media/image13.jpeg" ContentType="image/jpeg"/>
  <Override PartName="/ppt/media/image14.jpeg" ContentType="image/jpeg"/>
  <Override PartName="/ppt/media/image15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>
            <a:noAutofit/>
          </a:bodyPr>
          <a:p>
            <a:pPr algn="ctr">
              <a:lnSpc>
                <a:spcPct val="90000"/>
              </a:lnSpc>
            </a:pPr>
            <a:r>
              <a:rPr b="0" lang="it-IT" sz="6000" spc="-1" strike="noStrike">
                <a:solidFill>
                  <a:srgbClr val="000000"/>
                </a:solidFill>
                <a:latin typeface="Calibri Light"/>
              </a:rPr>
              <a:t>Fare clic per modificare lo stile del titolo dello schema</a:t>
            </a:r>
            <a:endParaRPr b="0" lang="it-IT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C44DFC55-8E78-4402-A629-46113B1011CA}" type="datetime">
              <a:rPr b="0" lang="it-IT" sz="1200" spc="-1" strike="noStrike">
                <a:solidFill>
                  <a:srgbClr val="8b8b8b"/>
                </a:solidFill>
                <a:latin typeface="Calibri"/>
              </a:rPr>
              <a:t>08/04/20</a:t>
            </a:fld>
            <a:endParaRPr b="0" lang="it-IT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it-IT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857865A4-AD01-42BC-ACEF-8BDF1822F3D4}" type="slidenum">
              <a:rPr b="0" lang="it-IT" sz="1200" spc="-1" strike="noStrike">
                <a:solidFill>
                  <a:srgbClr val="8b8b8b"/>
                </a:solidFill>
                <a:latin typeface="Calibri"/>
              </a:rPr>
              <a:t>&lt;numero&gt;</a:t>
            </a:fld>
            <a:endParaRPr b="0" lang="it-IT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800" spc="-1" strike="noStrike">
                <a:solidFill>
                  <a:srgbClr val="000000"/>
                </a:solidFill>
                <a:latin typeface="Calibri"/>
              </a:rPr>
              <a:t>Fai clic per modificare il formato del testo della struttura</a:t>
            </a:r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</a:rPr>
              <a:t>Secondo livello struttura</a:t>
            </a: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rgbClr val="000000"/>
                </a:solidFill>
                <a:latin typeface="Calibri"/>
              </a:rPr>
              <a:t>Terzo livello struttura</a:t>
            </a:r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solidFill>
                  <a:srgbClr val="000000"/>
                </a:solidFill>
                <a:latin typeface="Calibri"/>
              </a:rPr>
              <a:t>Quarto livello struttura</a:t>
            </a:r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</a:rPr>
              <a:t>Quinto livello struttura</a:t>
            </a: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</a:rPr>
              <a:t>Sesto livello struttura</a:t>
            </a: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</a:rPr>
              <a:t>Settimo livello struttura</a:t>
            </a: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Calibri Light"/>
              </a:rPr>
              <a:t>Fare clic per modificare lo stile del titolo dello schema</a:t>
            </a:r>
            <a:endParaRPr b="0" lang="it-IT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800" spc="-1" strike="noStrike">
                <a:solidFill>
                  <a:srgbClr val="000000"/>
                </a:solidFill>
                <a:latin typeface="Calibri"/>
              </a:rPr>
              <a:t>Fare clic per modificare gli stili del testo dello schema</a:t>
            </a:r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</a:rPr>
              <a:t>Secondo livello</a:t>
            </a:r>
            <a:endParaRPr b="0" lang="it-IT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</a:rPr>
              <a:t>Terzo livello</a:t>
            </a: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1800" spc="-1" strike="noStrike">
                <a:solidFill>
                  <a:srgbClr val="000000"/>
                </a:solidFill>
                <a:latin typeface="Calibri"/>
              </a:rPr>
              <a:t>Quarto livello</a:t>
            </a:r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1800" spc="-1" strike="noStrike">
                <a:solidFill>
                  <a:srgbClr val="000000"/>
                </a:solidFill>
                <a:latin typeface="Calibri"/>
              </a:rPr>
              <a:t>Quinto livello</a:t>
            </a:r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E3DD52B7-1D03-4BEA-A586-117F3163E86C}" type="datetime">
              <a:rPr b="0" lang="it-IT" sz="1200" spc="-1" strike="noStrike">
                <a:solidFill>
                  <a:srgbClr val="8b8b8b"/>
                </a:solidFill>
                <a:latin typeface="Calibri"/>
              </a:rPr>
              <a:t>08/04/20</a:t>
            </a:fld>
            <a:endParaRPr b="0" lang="it-IT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it-IT" sz="2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770A32DD-5C5A-471F-8DB1-460853ECF1E4}" type="slidenum">
              <a:rPr b="0" lang="it-IT" sz="1200" spc="-1" strike="noStrike">
                <a:solidFill>
                  <a:srgbClr val="8b8b8b"/>
                </a:solidFill>
                <a:latin typeface="Calibri"/>
              </a:rPr>
              <a:t>&lt;numero&gt;</a:t>
            </a:fld>
            <a:endParaRPr b="0" lang="it-IT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12.jpeg"/><Relationship Id="rId2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13.jpeg"/><Relationship Id="rId2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image" Target="../media/image14.jpeg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15.jpeg"/><Relationship Id="rId2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90000"/>
              </a:lnSpc>
            </a:pPr>
            <a:r>
              <a:rPr b="1" lang="it-IT" sz="9600" spc="-1" strike="noStrike">
                <a:solidFill>
                  <a:srgbClr val="ff0000"/>
                </a:solidFill>
                <a:latin typeface="Calibri Light"/>
              </a:rPr>
              <a:t>Le azioni</a:t>
            </a:r>
            <a:endParaRPr b="0" lang="it-IT" sz="9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TextShape 2"/>
          <p:cNvSpPr txBox="1"/>
          <p:nvPr/>
        </p:nvSpPr>
        <p:spPr>
          <a:xfrm>
            <a:off x="1031400" y="3744360"/>
            <a:ext cx="9636480" cy="16772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it-IT" sz="4800" spc="-1" strike="noStrike">
                <a:solidFill>
                  <a:srgbClr val="000000"/>
                </a:solidFill>
                <a:latin typeface="Calibri"/>
              </a:rPr>
              <a:t>Le azioni sono </a:t>
            </a:r>
            <a:r>
              <a:rPr b="0" lang="it-IT" sz="4800" spc="-1" strike="noStrike">
                <a:solidFill>
                  <a:srgbClr val="00b050"/>
                </a:solidFill>
                <a:latin typeface="Calibri"/>
              </a:rPr>
              <a:t>i VERBI </a:t>
            </a:r>
            <a:r>
              <a:rPr b="0" lang="it-IT" sz="4800" spc="-1" strike="noStrike">
                <a:solidFill>
                  <a:srgbClr val="000000"/>
                </a:solidFill>
                <a:latin typeface="Calibri"/>
              </a:rPr>
              <a:t>e indicano COSA FANNO  una persona, un animale o una cosa</a:t>
            </a:r>
            <a:endParaRPr b="0" lang="it-IT" sz="4800" spc="-1" strike="noStrike">
              <a:latin typeface="Arial"/>
            </a:endParaRPr>
          </a:p>
        </p:txBody>
      </p:sp>
      <p:sp>
        <p:nvSpPr>
          <p:cNvPr id="84" name="CustomShape 3"/>
          <p:cNvSpPr/>
          <p:nvPr/>
        </p:nvSpPr>
        <p:spPr>
          <a:xfrm>
            <a:off x="5178240" y="2517840"/>
            <a:ext cx="1828440" cy="1828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TextShape 2"/>
          <p:cNvSpPr txBox="1"/>
          <p:nvPr/>
        </p:nvSpPr>
        <p:spPr>
          <a:xfrm>
            <a:off x="776160" y="172188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it-IT" sz="3600" spc="-1" strike="noStrike">
                <a:solidFill>
                  <a:srgbClr val="000000"/>
                </a:solidFill>
                <a:latin typeface="Arial"/>
              </a:rPr>
              <a:t>TUTTE   QUESTE   </a:t>
            </a:r>
            <a:r>
              <a:rPr b="0" lang="it-IT" sz="3600" spc="-1" strike="noStrike">
                <a:solidFill>
                  <a:srgbClr val="ff0000"/>
                </a:solidFill>
                <a:latin typeface="Arial"/>
              </a:rPr>
              <a:t>AZIONI  </a:t>
            </a:r>
            <a:r>
              <a:rPr b="0" lang="it-IT" sz="3600" spc="-1" strike="noStrike">
                <a:solidFill>
                  <a:srgbClr val="000000"/>
                </a:solidFill>
                <a:latin typeface="Arial"/>
              </a:rPr>
              <a:t>IN  ITALIANO SONO CHIAMATE  </a:t>
            </a:r>
            <a:r>
              <a:rPr b="0" lang="it-IT" sz="3600" spc="-1" strike="noStrike">
                <a:solidFill>
                  <a:srgbClr val="00b050"/>
                </a:solidFill>
                <a:latin typeface="Arial"/>
              </a:rPr>
              <a:t>VERBI</a:t>
            </a:r>
            <a:r>
              <a:rPr b="0" lang="it-IT" sz="3600" spc="-1" strike="noStrike">
                <a:solidFill>
                  <a:srgbClr val="000000"/>
                </a:solidFill>
                <a:latin typeface="Arial"/>
              </a:rPr>
              <a:t>.</a:t>
            </a: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1" lang="it-IT" sz="4000" spc="-1" strike="noStrike">
                <a:solidFill>
                  <a:srgbClr val="00b0f0"/>
                </a:solidFill>
                <a:latin typeface="Arial"/>
              </a:rPr>
              <a:t>I  VERBI ESPRIMONO CIO’ CHE UNA PERSONA, UN ANIMALE O UNA COSA FANNO E CI PERMETTONO DI CAPIRE QUANDO E’ AVVENUTA  L’AZIONE.</a:t>
            </a:r>
            <a:endParaRPr b="0" lang="it-IT" sz="4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Calibri Light"/>
              </a:rPr>
              <a:t>I  </a:t>
            </a:r>
            <a:r>
              <a:rPr b="0" lang="it-IT" sz="4400" spc="-1" strike="noStrike">
                <a:solidFill>
                  <a:srgbClr val="ff0000"/>
                </a:solidFill>
                <a:latin typeface="Calibri Light"/>
              </a:rPr>
              <a:t>TEMPI DEI  VERBI</a:t>
            </a:r>
            <a:endParaRPr b="0" lang="it-IT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TextShape 2"/>
          <p:cNvSpPr txBox="1"/>
          <p:nvPr/>
        </p:nvSpPr>
        <p:spPr>
          <a:xfrm>
            <a:off x="838080" y="2266200"/>
            <a:ext cx="10515240" cy="39103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b="0" lang="it-IT" sz="3600" spc="-1" strike="noStrike">
                <a:solidFill>
                  <a:srgbClr val="000000"/>
                </a:solidFill>
                <a:latin typeface="Arial"/>
              </a:rPr>
              <a:t>IO  </a:t>
            </a:r>
            <a:r>
              <a:rPr b="0" lang="it-IT" sz="3600" spc="-1" strike="noStrike">
                <a:solidFill>
                  <a:srgbClr val="ff0000"/>
                </a:solidFill>
                <a:latin typeface="Arial"/>
              </a:rPr>
              <a:t>LEGGO</a:t>
            </a:r>
            <a:r>
              <a:rPr b="0" lang="it-IT" sz="3600" spc="-1" strike="noStrike">
                <a:solidFill>
                  <a:srgbClr val="000000"/>
                </a:solidFill>
                <a:latin typeface="Arial"/>
              </a:rPr>
              <a:t> UN  LIBRO</a:t>
            </a: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it-IT" sz="3600" spc="-1" strike="noStrike">
                <a:solidFill>
                  <a:srgbClr val="000000"/>
                </a:solidFill>
                <a:latin typeface="Arial"/>
              </a:rPr>
              <a:t>QUANDO? </a:t>
            </a:r>
            <a:r>
              <a:rPr b="0" lang="it-IT" sz="3600" spc="-1" strike="noStrike">
                <a:solidFill>
                  <a:srgbClr val="00b0f0"/>
                </a:solidFill>
                <a:latin typeface="Arial"/>
              </a:rPr>
              <a:t>ORA, ADESSO</a:t>
            </a: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12" name="Immagine 3" descr=""/>
          <p:cNvPicPr/>
          <p:nvPr/>
        </p:nvPicPr>
        <p:blipFill>
          <a:blip r:embed="rId1"/>
          <a:stretch/>
        </p:blipFill>
        <p:spPr>
          <a:xfrm>
            <a:off x="1333080" y="2570760"/>
            <a:ext cx="1708200" cy="25786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TextShape 2"/>
          <p:cNvSpPr txBox="1"/>
          <p:nvPr/>
        </p:nvSpPr>
        <p:spPr>
          <a:xfrm>
            <a:off x="-2824560" y="2102040"/>
            <a:ext cx="14178240" cy="4390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200400">
              <a:lnSpc>
                <a:spcPct val="90000"/>
              </a:lnSpc>
              <a:spcBef>
                <a:spcPts val="499"/>
              </a:spcBef>
            </a:pPr>
            <a:r>
              <a:rPr b="0" lang="it-IT" sz="6000" spc="-1" strike="noStrike">
                <a:solidFill>
                  <a:srgbClr val="000000"/>
                </a:solidFill>
                <a:latin typeface="Arial"/>
              </a:rPr>
              <a:t>IN  QUESTO   CASO  SI  DICE  CHE IL VERBO E’ ESPRESSO </a:t>
            </a:r>
            <a:endParaRPr b="0" lang="it-IT" sz="6000" spc="-1" strike="noStrike">
              <a:solidFill>
                <a:srgbClr val="000000"/>
              </a:solidFill>
              <a:latin typeface="Calibri"/>
            </a:endParaRPr>
          </a:p>
          <a:p>
            <a:pPr marL="3200400">
              <a:lnSpc>
                <a:spcPct val="90000"/>
              </a:lnSpc>
              <a:spcBef>
                <a:spcPts val="499"/>
              </a:spcBef>
            </a:pPr>
            <a:r>
              <a:rPr b="0" lang="it-IT" sz="60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it-IT" sz="6000" spc="-1" strike="noStrike">
                <a:solidFill>
                  <a:srgbClr val="000000"/>
                </a:solidFill>
                <a:latin typeface="Arial"/>
              </a:rPr>
              <a:t>AL  </a:t>
            </a:r>
            <a:r>
              <a:rPr b="0" lang="it-IT" sz="6000" spc="-1" strike="noStrike">
                <a:solidFill>
                  <a:srgbClr val="ff0000"/>
                </a:solidFill>
                <a:latin typeface="Arial"/>
              </a:rPr>
              <a:t>TEMPO  PRESENTE</a:t>
            </a:r>
            <a:endParaRPr b="0" lang="it-IT" sz="6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</a:rPr>
              <a:t>MARCO  </a:t>
            </a:r>
            <a:r>
              <a:rPr b="0" lang="it-IT" sz="4400" spc="-1" strike="noStrike">
                <a:solidFill>
                  <a:srgbClr val="ff0000"/>
                </a:solidFill>
                <a:latin typeface="Arial"/>
              </a:rPr>
              <a:t>NUOTAVA</a:t>
            </a:r>
            <a:endParaRPr b="0" lang="it-IT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3600" spc="-1" strike="noStrike">
                <a:solidFill>
                  <a:srgbClr val="000000"/>
                </a:solidFill>
                <a:latin typeface="Arial"/>
              </a:rPr>
              <a:t>QUANDO ? </a:t>
            </a:r>
            <a:r>
              <a:rPr b="0" lang="it-IT" sz="3600" spc="-1" strike="noStrike">
                <a:solidFill>
                  <a:srgbClr val="00b0f0"/>
                </a:solidFill>
                <a:latin typeface="Arial"/>
              </a:rPr>
              <a:t>IERI, L’ESTATE SCORSA…</a:t>
            </a: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 algn="ctr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3600" spc="-1" strike="noStrike">
                <a:solidFill>
                  <a:srgbClr val="000000"/>
                </a:solidFill>
                <a:latin typeface="Arial"/>
              </a:rPr>
              <a:t>IL  VERBO  E’ ESPRESSO  AL  </a:t>
            </a: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b="0" lang="it-IT" sz="3600" spc="-1" strike="noStrike">
                <a:solidFill>
                  <a:srgbClr val="ff0000"/>
                </a:solidFill>
                <a:latin typeface="Arial"/>
              </a:rPr>
              <a:t>TEMPO  PASSATO</a:t>
            </a: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17" name="Immagine 3" descr=""/>
          <p:cNvPicPr/>
          <p:nvPr/>
        </p:nvPicPr>
        <p:blipFill>
          <a:blip r:embed="rId1"/>
          <a:stretch/>
        </p:blipFill>
        <p:spPr>
          <a:xfrm>
            <a:off x="4236840" y="1871640"/>
            <a:ext cx="5545800" cy="23382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3600" spc="-1" strike="noStrike">
                <a:solidFill>
                  <a:srgbClr val="000000"/>
                </a:solidFill>
                <a:latin typeface="Arial"/>
              </a:rPr>
              <a:t>LE RONDINI </a:t>
            </a:r>
            <a:r>
              <a:rPr b="0" lang="it-IT" sz="3600" spc="-1" strike="noStrike">
                <a:solidFill>
                  <a:srgbClr val="ff0000"/>
                </a:solidFill>
                <a:latin typeface="Arial"/>
              </a:rPr>
              <a:t> TORNERANNO</a:t>
            </a:r>
            <a:r>
              <a:rPr b="0" lang="it-IT" sz="3600" spc="-1" strike="noStrike">
                <a:solidFill>
                  <a:srgbClr val="000000"/>
                </a:solidFill>
                <a:latin typeface="Arial"/>
              </a:rPr>
              <a:t>.</a:t>
            </a: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3600" spc="-1" strike="noStrike">
                <a:solidFill>
                  <a:srgbClr val="000000"/>
                </a:solidFill>
                <a:latin typeface="Arial"/>
              </a:rPr>
              <a:t>QUANDO?  </a:t>
            </a:r>
            <a:r>
              <a:rPr b="0" lang="it-IT" sz="3600" spc="-1" strike="noStrike">
                <a:solidFill>
                  <a:srgbClr val="00b0f0"/>
                </a:solidFill>
                <a:latin typeface="Arial"/>
              </a:rPr>
              <a:t>IN PRIMAVERA..</a:t>
            </a: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3600" spc="-1" strike="noStrike">
                <a:solidFill>
                  <a:srgbClr val="000000"/>
                </a:solidFill>
                <a:latin typeface="Arial"/>
              </a:rPr>
              <a:t>IL VERBO E’ ESPRESSO AL </a:t>
            </a:r>
            <a:r>
              <a:rPr b="0" lang="it-IT" sz="3600" spc="-1" strike="noStrike">
                <a:solidFill>
                  <a:srgbClr val="ff0000"/>
                </a:solidFill>
                <a:latin typeface="Arial"/>
              </a:rPr>
              <a:t>TEMPO FUTURO</a:t>
            </a: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20" name="Immagine 3" descr=""/>
          <p:cNvPicPr/>
          <p:nvPr/>
        </p:nvPicPr>
        <p:blipFill>
          <a:blip r:embed="rId1"/>
          <a:stretch/>
        </p:blipFill>
        <p:spPr>
          <a:xfrm>
            <a:off x="7751520" y="2472120"/>
            <a:ext cx="3842640" cy="21610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TextShape 2"/>
          <p:cNvSpPr txBox="1"/>
          <p:nvPr/>
        </p:nvSpPr>
        <p:spPr>
          <a:xfrm>
            <a:off x="838080" y="1937880"/>
            <a:ext cx="10515240" cy="42386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it-IT" sz="3600" spc="-1" strike="noStrike">
                <a:solidFill>
                  <a:srgbClr val="000000"/>
                </a:solidFill>
                <a:latin typeface="Arial"/>
              </a:rPr>
              <a:t>SE  IO  SCRIVO:</a:t>
            </a: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it-IT" sz="3600" spc="-1" strike="noStrike">
                <a:solidFill>
                  <a:srgbClr val="000000"/>
                </a:solidFill>
                <a:latin typeface="Arial"/>
              </a:rPr>
              <a:t>«DOMANI  </a:t>
            </a:r>
            <a:r>
              <a:rPr b="0" lang="it-IT" sz="3600" spc="-1" strike="noStrike">
                <a:solidFill>
                  <a:srgbClr val="ff0000"/>
                </a:solidFill>
                <a:latin typeface="Arial"/>
              </a:rPr>
              <a:t>MANGERO’</a:t>
            </a:r>
            <a:r>
              <a:rPr b="0" lang="it-IT" sz="3600" spc="-1" strike="noStrike">
                <a:solidFill>
                  <a:srgbClr val="000000"/>
                </a:solidFill>
                <a:latin typeface="Arial"/>
              </a:rPr>
              <a:t> LA  PIZZA»</a:t>
            </a: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it-IT" sz="3600" spc="-1" strike="noStrike">
                <a:solidFill>
                  <a:srgbClr val="000000"/>
                </a:solidFill>
                <a:latin typeface="Arial"/>
              </a:rPr>
              <a:t>QUAL E’ LA PAROLA CHE INDICA L’AZIONE?</a:t>
            </a: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23" name="Immagine 3" descr=""/>
          <p:cNvPicPr/>
          <p:nvPr/>
        </p:nvPicPr>
        <p:blipFill>
          <a:blip r:embed="rId1"/>
          <a:stretch/>
        </p:blipFill>
        <p:spPr>
          <a:xfrm>
            <a:off x="8375400" y="2899080"/>
            <a:ext cx="2463120" cy="2024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it-IT" sz="4400" spc="-1" strike="noStrike">
                <a:solidFill>
                  <a:srgbClr val="ff0000"/>
                </a:solidFill>
                <a:latin typeface="Calibri Light"/>
              </a:rPr>
              <a:t>MANGERO’</a:t>
            </a:r>
            <a:endParaRPr b="0" lang="it-IT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5" name="TextShape 2"/>
          <p:cNvSpPr txBox="1"/>
          <p:nvPr/>
        </p:nvSpPr>
        <p:spPr>
          <a:xfrm>
            <a:off x="1133640" y="1690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it-IT" sz="3600" spc="-1" strike="noStrike">
                <a:solidFill>
                  <a:srgbClr val="000000"/>
                </a:solidFill>
                <a:latin typeface="Arial"/>
              </a:rPr>
              <a:t>QUESTA  PAROLA  MI  FA  CAPIRE  CHE </a:t>
            </a: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it-IT" sz="3600" spc="-1" strike="noStrike">
                <a:solidFill>
                  <a:srgbClr val="000000"/>
                </a:solidFill>
                <a:latin typeface="Arial"/>
              </a:rPr>
              <a:t>IO  FARO’ L’ AZIONE DI  MANGIARE</a:t>
            </a: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it-IT" sz="3600" spc="-1" strike="noStrike">
                <a:solidFill>
                  <a:srgbClr val="000000"/>
                </a:solidFill>
                <a:latin typeface="Arial"/>
              </a:rPr>
              <a:t>QUANDO?  </a:t>
            </a:r>
            <a:r>
              <a:rPr b="0" lang="it-IT" sz="3600" spc="-1" strike="noStrike">
                <a:solidFill>
                  <a:srgbClr val="00b0f0"/>
                </a:solidFill>
                <a:latin typeface="Arial"/>
              </a:rPr>
              <a:t>DOMANI</a:t>
            </a: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it-IT" sz="3600" spc="-1" strike="noStrike">
                <a:solidFill>
                  <a:srgbClr val="000000"/>
                </a:solidFill>
                <a:latin typeface="Arial"/>
              </a:rPr>
              <a:t>L’AZIONE, IL VERBO, E’ ESPRESSO AL </a:t>
            </a: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it-IT" sz="3600" spc="-1" strike="noStrike">
                <a:solidFill>
                  <a:srgbClr val="ff0000"/>
                </a:solidFill>
                <a:latin typeface="Arial"/>
              </a:rPr>
              <a:t>TEMPO FUTURO</a:t>
            </a: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7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3600" spc="-1" strike="noStrike">
                <a:solidFill>
                  <a:srgbClr val="000000"/>
                </a:solidFill>
                <a:latin typeface="Arial"/>
              </a:rPr>
              <a:t>SE INVECE SCRIVO:</a:t>
            </a: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it-IT" sz="3600" spc="-1" strike="noStrike">
                <a:solidFill>
                  <a:srgbClr val="000000"/>
                </a:solidFill>
                <a:latin typeface="Arial"/>
              </a:rPr>
              <a:t>«</a:t>
            </a:r>
            <a:r>
              <a:rPr b="0" lang="it-IT" sz="3600" spc="-1" strike="noStrike">
                <a:solidFill>
                  <a:srgbClr val="ff0000"/>
                </a:solidFill>
                <a:latin typeface="Arial"/>
              </a:rPr>
              <a:t>GUARDO  </a:t>
            </a:r>
            <a:r>
              <a:rPr b="0" lang="it-IT" sz="3600" spc="-1" strike="noStrike">
                <a:solidFill>
                  <a:srgbClr val="000000"/>
                </a:solidFill>
                <a:latin typeface="Arial"/>
              </a:rPr>
              <a:t>LA  TELEVISIONE»</a:t>
            </a: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it-IT" sz="3600" spc="-1" strike="noStrike">
                <a:solidFill>
                  <a:srgbClr val="000000"/>
                </a:solidFill>
                <a:latin typeface="Arial"/>
              </a:rPr>
              <a:t>QUAL E’ LA PAROLA CHE INDICA L’AZIONE?</a:t>
            </a: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28" name="Immagine 3" descr=""/>
          <p:cNvPicPr/>
          <p:nvPr/>
        </p:nvPicPr>
        <p:blipFill>
          <a:blip r:embed="rId1"/>
          <a:stretch/>
        </p:blipFill>
        <p:spPr>
          <a:xfrm>
            <a:off x="7648200" y="2800800"/>
            <a:ext cx="3440520" cy="20599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it-IT" sz="4400" spc="-1" strike="noStrike">
                <a:solidFill>
                  <a:srgbClr val="ff0000"/>
                </a:solidFill>
                <a:latin typeface="Arial"/>
              </a:rPr>
              <a:t>GUARDO</a:t>
            </a:r>
            <a:endParaRPr b="0" lang="it-IT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</a:rPr>
              <a:t>QUESTA PAROLA MI FA CAPIRE CHE IO STO FACENDO L’AZIONE DI GUARDARE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</a:rPr>
              <a:t>QUANDO? </a:t>
            </a:r>
            <a:r>
              <a:rPr b="0" lang="it-IT" sz="3200" spc="-1" strike="noStrike">
                <a:solidFill>
                  <a:srgbClr val="00b0f0"/>
                </a:solidFill>
                <a:latin typeface="Arial"/>
              </a:rPr>
              <a:t>ADESSO, ORA, IN QUESTO MOMENTO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</a:rPr>
              <a:t>L’AZIONE E’ ESPRESSA  AL </a:t>
            </a:r>
            <a:r>
              <a:rPr b="0" lang="it-IT" sz="3200" spc="-1" strike="noStrike">
                <a:solidFill>
                  <a:srgbClr val="ff0000"/>
                </a:solidFill>
                <a:latin typeface="Arial"/>
              </a:rPr>
              <a:t>TEMPO PRESENTE</a:t>
            </a:r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2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it-IT" sz="3600" spc="-1" strike="noStrike">
                <a:solidFill>
                  <a:srgbClr val="000000"/>
                </a:solidFill>
                <a:latin typeface="Arial"/>
              </a:rPr>
              <a:t>SE INFINE SCRIVO:</a:t>
            </a: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it-IT" sz="3600" spc="-1" strike="noStrike">
                <a:solidFill>
                  <a:srgbClr val="000000"/>
                </a:solidFill>
                <a:latin typeface="Arial"/>
              </a:rPr>
              <a:t>« MARIA  CANTAVA  BENE»</a:t>
            </a: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it-IT" sz="3600" spc="-1" strike="noStrike">
                <a:solidFill>
                  <a:srgbClr val="000000"/>
                </a:solidFill>
                <a:latin typeface="Arial"/>
              </a:rPr>
              <a:t>QUAL  E’ LA PAROLA CHE INDICA L’AZIONE?</a:t>
            </a: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33" name="Immagine 3" descr=""/>
          <p:cNvPicPr/>
          <p:nvPr/>
        </p:nvPicPr>
        <p:blipFill>
          <a:blip r:embed="rId1"/>
          <a:stretch/>
        </p:blipFill>
        <p:spPr>
          <a:xfrm>
            <a:off x="7248600" y="1592640"/>
            <a:ext cx="3672360" cy="36723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90000"/>
              </a:lnSpc>
            </a:pPr>
            <a:r>
              <a:rPr b="0" lang="it-IT" sz="6000" spc="-1" strike="noStrike">
                <a:solidFill>
                  <a:srgbClr val="000000"/>
                </a:solidFill>
                <a:latin typeface="Calibri Light"/>
              </a:rPr>
              <a:t>IL  GATTO  </a:t>
            </a:r>
            <a:r>
              <a:rPr b="0" lang="it-IT" sz="6000" spc="-1" strike="noStrike">
                <a:solidFill>
                  <a:srgbClr val="ff0000"/>
                </a:solidFill>
                <a:latin typeface="Calibri Light"/>
              </a:rPr>
              <a:t>DORME</a:t>
            </a:r>
            <a:endParaRPr b="0" lang="it-IT" sz="60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86" name="Immagine 3" descr=""/>
          <p:cNvPicPr/>
          <p:nvPr/>
        </p:nvPicPr>
        <p:blipFill>
          <a:blip r:embed="rId1"/>
          <a:stretch/>
        </p:blipFill>
        <p:spPr>
          <a:xfrm>
            <a:off x="3235320" y="1825560"/>
            <a:ext cx="4908240" cy="38448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it-IT" sz="4400" spc="-1" strike="noStrike">
                <a:solidFill>
                  <a:srgbClr val="ff0000"/>
                </a:solidFill>
                <a:latin typeface="Arial"/>
              </a:rPr>
              <a:t>CANTAVA</a:t>
            </a:r>
            <a:endParaRPr b="0" lang="it-IT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5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it-IT" sz="3600" spc="-1" strike="noStrike">
                <a:solidFill>
                  <a:srgbClr val="000000"/>
                </a:solidFill>
                <a:latin typeface="Arial"/>
              </a:rPr>
              <a:t>QUESTA PAROLA MI FA CAPIRE CHE  MARIA  FACEVA  L’AZIONE  DI CANTARE</a:t>
            </a: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it-IT" sz="3600" spc="-1" strike="noStrike">
                <a:solidFill>
                  <a:srgbClr val="000000"/>
                </a:solidFill>
                <a:latin typeface="Arial"/>
              </a:rPr>
              <a:t>QUANDO?</a:t>
            </a:r>
            <a:r>
              <a:rPr b="0" lang="it-IT" sz="3600" spc="-1" strike="noStrike">
                <a:solidFill>
                  <a:srgbClr val="00b0f0"/>
                </a:solidFill>
                <a:latin typeface="Arial"/>
              </a:rPr>
              <a:t> L’ANNO SCORSO, IERI,IN UN TEMPO PASSATO</a:t>
            </a: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it-IT" sz="3600" spc="-1" strike="noStrike">
                <a:solidFill>
                  <a:srgbClr val="000000"/>
                </a:solidFill>
                <a:latin typeface="Arial"/>
              </a:rPr>
              <a:t>L’AZIONE E’ ESPRESSA </a:t>
            </a:r>
            <a:r>
              <a:rPr b="0" lang="it-IT" sz="3600" spc="-1" strike="noStrike">
                <a:solidFill>
                  <a:srgbClr val="ff0000"/>
                </a:solidFill>
                <a:latin typeface="Arial"/>
              </a:rPr>
              <a:t>AL TEMPO PASSATO</a:t>
            </a: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7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3600" spc="-1" strike="noStrike">
                <a:solidFill>
                  <a:srgbClr val="000000"/>
                </a:solidFill>
                <a:latin typeface="Arial"/>
              </a:rPr>
              <a:t>SPERO CHE SIA TUTTO CHIARO!!!</a:t>
            </a: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b="0" lang="it-IT" sz="3600" spc="-1" strike="noStrike">
                <a:solidFill>
                  <a:srgbClr val="000000"/>
                </a:solidFill>
                <a:latin typeface="Arial"/>
              </a:rPr>
              <a:t>TANTI BACIONI</a:t>
            </a: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it-IT" sz="3600" spc="-1" strike="noStrike">
                <a:solidFill>
                  <a:srgbClr val="000000"/>
                </a:solidFill>
                <a:latin typeface="Arial"/>
              </a:rPr>
              <a:t>CON AFFETTO</a:t>
            </a: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it-IT" sz="3600" spc="-1" strike="noStrike">
                <a:solidFill>
                  <a:srgbClr val="000000"/>
                </a:solidFill>
                <a:latin typeface="Arial"/>
              </a:rPr>
              <a:t>MAESTRA DANIELA</a:t>
            </a: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b="0" lang="it-IT" sz="36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38" name="Immagine 3" descr=""/>
          <p:cNvPicPr/>
          <p:nvPr/>
        </p:nvPicPr>
        <p:blipFill>
          <a:blip r:embed="rId1"/>
          <a:stretch/>
        </p:blipFill>
        <p:spPr>
          <a:xfrm>
            <a:off x="8250120" y="3144960"/>
            <a:ext cx="2464920" cy="3347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0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90000"/>
              </a:lnSpc>
            </a:pPr>
            <a:r>
              <a:rPr b="0" lang="it-IT" sz="6000" spc="-1" strike="noStrike">
                <a:solidFill>
                  <a:srgbClr val="000000"/>
                </a:solidFill>
                <a:latin typeface="Calibri Light"/>
              </a:rPr>
              <a:t>I  BAMBINI  </a:t>
            </a:r>
            <a:r>
              <a:rPr b="0" lang="it-IT" sz="6000" spc="-1" strike="noStrike">
                <a:solidFill>
                  <a:srgbClr val="ff0000"/>
                </a:solidFill>
                <a:latin typeface="Calibri Light"/>
              </a:rPr>
              <a:t>GIOCANO</a:t>
            </a:r>
            <a:endParaRPr b="0" lang="it-IT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89" name="Immagine 3" descr=""/>
          <p:cNvPicPr/>
          <p:nvPr/>
        </p:nvPicPr>
        <p:blipFill>
          <a:blip r:embed="rId1"/>
          <a:stretch/>
        </p:blipFill>
        <p:spPr>
          <a:xfrm>
            <a:off x="3518640" y="1806480"/>
            <a:ext cx="4199760" cy="41997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Calibri Light"/>
              </a:rPr>
              <a:t> </a:t>
            </a:r>
            <a:r>
              <a:rPr b="0" lang="it-IT" sz="4400" spc="-1" strike="noStrike">
                <a:solidFill>
                  <a:srgbClr val="000000"/>
                </a:solidFill>
                <a:latin typeface="Calibri Light"/>
              </a:rPr>
              <a:t>IL  FIORE </a:t>
            </a:r>
            <a:r>
              <a:rPr b="0" lang="it-IT" sz="4400" spc="-1" strike="noStrike">
                <a:solidFill>
                  <a:srgbClr val="ff0000"/>
                </a:solidFill>
                <a:latin typeface="Calibri Light"/>
              </a:rPr>
              <a:t>SBOCCIA</a:t>
            </a:r>
            <a:endParaRPr b="0" lang="it-IT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2" name="Immagine 3" descr=""/>
          <p:cNvPicPr/>
          <p:nvPr/>
        </p:nvPicPr>
        <p:blipFill>
          <a:blip r:embed="rId1"/>
          <a:stretch/>
        </p:blipFill>
        <p:spPr>
          <a:xfrm>
            <a:off x="3196800" y="1899360"/>
            <a:ext cx="4619880" cy="41065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Calibri Light"/>
              </a:rPr>
              <a:t>QUALI   AZIONI  PUO’  FARE   UN   TOPO ?</a:t>
            </a:r>
            <a:endParaRPr b="0" lang="it-IT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4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5" name="Immagine 3" descr=""/>
          <p:cNvPicPr/>
          <p:nvPr/>
        </p:nvPicPr>
        <p:blipFill>
          <a:blip r:embed="rId1"/>
          <a:stretch/>
        </p:blipFill>
        <p:spPr>
          <a:xfrm>
            <a:off x="3003480" y="1823400"/>
            <a:ext cx="5076000" cy="43509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Calibri Light"/>
              </a:rPr>
              <a:t> </a:t>
            </a:r>
            <a:r>
              <a:rPr b="0" lang="it-IT" sz="4400" spc="-1" strike="noStrike">
                <a:solidFill>
                  <a:srgbClr val="000000"/>
                </a:solidFill>
                <a:latin typeface="Calibri Light"/>
              </a:rPr>
              <a:t>PUO’  </a:t>
            </a:r>
            <a:r>
              <a:rPr b="0" lang="it-IT" sz="4400" spc="-1" strike="noStrike">
                <a:solidFill>
                  <a:srgbClr val="ff0000"/>
                </a:solidFill>
                <a:latin typeface="Calibri Light"/>
              </a:rPr>
              <a:t>ROSICCHIARE</a:t>
            </a:r>
            <a:endParaRPr b="0" lang="it-IT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8" name="Immagine 4" descr=""/>
          <p:cNvPicPr/>
          <p:nvPr/>
        </p:nvPicPr>
        <p:blipFill>
          <a:blip r:embed="rId1"/>
          <a:stretch/>
        </p:blipFill>
        <p:spPr>
          <a:xfrm>
            <a:off x="3234960" y="1825560"/>
            <a:ext cx="5721840" cy="43509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Calibri Light"/>
              </a:rPr>
              <a:t>PUO’ </a:t>
            </a:r>
            <a:r>
              <a:rPr b="0" lang="it-IT" sz="4400" spc="-1" strike="noStrike">
                <a:solidFill>
                  <a:srgbClr val="ff0000"/>
                </a:solidFill>
                <a:latin typeface="Calibri Light"/>
              </a:rPr>
              <a:t>DORMIRE</a:t>
            </a:r>
            <a:endParaRPr b="0" lang="it-IT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01" name="Immagine 3" descr=""/>
          <p:cNvPicPr/>
          <p:nvPr/>
        </p:nvPicPr>
        <p:blipFill>
          <a:blip r:embed="rId1"/>
          <a:stretch/>
        </p:blipFill>
        <p:spPr>
          <a:xfrm>
            <a:off x="3075120" y="1990800"/>
            <a:ext cx="6041880" cy="40204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Calibri Light"/>
              </a:rPr>
              <a:t>PUO’  </a:t>
            </a:r>
            <a:r>
              <a:rPr b="0" lang="it-IT" sz="4400" spc="-1" strike="noStrike">
                <a:solidFill>
                  <a:srgbClr val="ff0000"/>
                </a:solidFill>
                <a:latin typeface="Calibri Light"/>
              </a:rPr>
              <a:t>CORRERE</a:t>
            </a:r>
            <a:endParaRPr b="0" lang="it-IT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04" name="Immagine 3" descr=""/>
          <p:cNvPicPr/>
          <p:nvPr/>
        </p:nvPicPr>
        <p:blipFill>
          <a:blip r:embed="rId1"/>
          <a:stretch/>
        </p:blipFill>
        <p:spPr>
          <a:xfrm>
            <a:off x="2791800" y="1825560"/>
            <a:ext cx="5863320" cy="39736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Calibri Light"/>
              </a:rPr>
              <a:t>PUO’  </a:t>
            </a:r>
            <a:r>
              <a:rPr b="0" lang="it-IT" sz="4400" spc="-1" strike="noStrike">
                <a:solidFill>
                  <a:srgbClr val="ff0000"/>
                </a:solidFill>
                <a:latin typeface="Calibri Light"/>
              </a:rPr>
              <a:t>BALLARE</a:t>
            </a:r>
            <a:r>
              <a:rPr b="0" lang="it-IT" sz="4400" spc="-1" strike="noStrike">
                <a:solidFill>
                  <a:srgbClr val="000000"/>
                </a:solidFill>
                <a:latin typeface="Calibri Light"/>
              </a:rPr>
              <a:t>!</a:t>
            </a:r>
            <a:endParaRPr b="0" lang="it-IT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07" name="Immagine 3" descr=""/>
          <p:cNvPicPr/>
          <p:nvPr/>
        </p:nvPicPr>
        <p:blipFill>
          <a:blip r:embed="rId1"/>
          <a:stretch/>
        </p:blipFill>
        <p:spPr>
          <a:xfrm>
            <a:off x="2397600" y="1690560"/>
            <a:ext cx="6702480" cy="44600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LibreOffice/6.4.0.3$Windows_X86_64 LibreOffice_project/b0a288ab3d2d4774cb44b62f04d5d28733ac6df8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it-IT</dc:language>
  <cp:lastModifiedBy/>
  <cp:revision>0</cp:revision>
  <dc:subject/>
  <dc:title/>
</cp:coreProperties>
</file>